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buNone/>
    </a:defPPr>
    <a:lvl1pPr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Identidad visual basada en el afiche original del Congreso ACMI Bucaramanga 2026 adjuntado por el usuario. El logotipo, el afiche y la panorámica provienen de esa imagen. Mantener las proporciones de estos elementos al editar.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F9120-42B8-4C0E-A4A6-A0F971093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2C29CE-0E7C-49D6-8F99-274367164F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FCD4-7268-4EF2-AD66-9C560181904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16BED-B212-4401-BE4B-3A1F7F5C108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D61CB-D30D-4CE9-A09A-D2299D4FFB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A2CA4-A456-4714-B613-F88CF603F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A1AA4-2A64-40D2-B6D8-D2806948B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05B9E-6C19-41AC-88A8-F0731DA704F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ADE41-398B-4C8B-B55C-81BD8076AFE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16563-3090-425B-9C79-EE50DFD8E4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8A3C-7A99-4FA7-A8E1-A78BAAAF9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493A9-513E-4B9C-ADE8-AB7652BBB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EF987-4547-4FA2-AF69-2B82408CCA6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9CEA7-A6D9-4EDE-A008-9D70006E184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97345-2F37-4763-9057-463D27E468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217F4-32EE-44F7-90C8-350645B4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D5114-9A07-4504-940B-A0839BE58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FCA32-4CD1-4DDD-B9FA-34D551DD02AF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7CB6E-B93C-4DEF-92B8-C0829878E00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D3D0D-824B-47A5-83C6-4959A202419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314E4-F956-4034-A42C-D9CCC2D096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D8FAD-CD07-4CB8-89FE-B3B8F89AA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A7353-E5D5-4875-9DE8-256C689AB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DF189-2679-4A8C-8169-FC9324EB21E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FCF434-04D1-435C-9C9F-D702C26DB22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3A0FB1-F46E-404B-B6A4-0801B9CEF63A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7E7BA2-728C-48B4-A3D6-8BECE44DB81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D601AE-D44C-46C1-8E8C-DFF29BECD93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CA16DF-DA86-4191-9D84-48B96971B0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4312B-CB32-45E5-9D9F-FC636490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E3717-9A38-47F9-8651-C886F5635B8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ED206E-DECD-41D4-9A56-D00EF8528E8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88EFCD-4121-435F-B82F-4AA8EEF0D8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1E03FF-434B-48D1-80AA-387D7E978B6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682179-9A68-447F-B586-413531C82A2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76518-E26A-46D1-A067-6F61412780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1BBB5-D031-4BCC-8C5B-F5081BE46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C583C-FA73-453F-B06B-21B9740D0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E80EA-2647-4B2E-8BE6-1DB579DD592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DF7D0D-8E1B-42DB-A205-4490CEFA778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920B1-3B47-4F35-8350-A4CE8C409A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5175B-14C3-4D62-A257-81CB3C5109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04E5-4ED9-418B-AA3A-B59C873AD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F7DB9E-4B54-4E30-B353-B97FB6372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F437A-EB0D-4901-9470-07CDDABB00F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0A880-79B0-43DD-ACF8-B3E87EB7974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A8A57A-FF84-484B-8F33-489BEE0F8A3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418A0-89BA-43F9-A08F-08D0635FEE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A04D-673A-491E-8F79-CD62EFE45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3A24-729D-4C1F-B68A-FE20E7DF12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62042-77F9-44E5-921B-50737541830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69EC5-81CB-4686-B5E5-EA09254392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51FE0-22B4-42D8-A600-D340CDACBA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40AD8F-9352-4023-B0C8-B99496F3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FE64AB-A063-472F-A933-BBF5B6FCF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F681E-96E3-47DA-9BE5-CDDAC29705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42612-7D13-44F0-BA6A-876E6C3AAC4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91104-2C75-42F1-8024-8C2667B730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353CD-339E-46A7-BA26-F0168163E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92CEA-AB82-47A9-B048-1D7DE291A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46AFA-FBDB-4FBF-A167-F6365D67F2FD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FE48B-F8FA-4097-BB80-3D6690413FD8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498B9-DE73-486F-9D67-03350D70F0F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34E9E9-A6B2-4996-B2B1-007A80510B80}"/>
              </a:ext>
            </a:extLst>
          </p:cNvPr>
          <p:cNvSpPr>
            <a:spLocks noGrp="1"/>
          </p:cNvSpPr>
          <p:nvPr/>
        </p:nvSpPr>
        <p:spPr>
          <a:xfrm>
            <a:off x="381000" y="1171575"/>
            <a:ext cx="962025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buNone/>
              <a:def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rPr>
              <a:t>TÍTULO DEL TRABAJO</a:t>
            </a: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900AD4-21E7-46F2-8DF8-B5C672D9587B}"/>
              </a:ext>
            </a:extLst>
          </p:cNvPr>
          <p:cNvSpPr>
            <a:spLocks noGrp="1"/>
          </p:cNvSpPr>
          <p:nvPr/>
        </p:nvSpPr>
        <p:spPr>
          <a:xfrm>
            <a:off x="381000" y="1514475"/>
            <a:ext cx="9620250" cy="15240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000" b="0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092C3C"/>
                </a:solidFill>
                <a:latin typeface="Nimbus Sans"/>
                <a:ea typeface="Nimbus Sans"/>
                <a:cs typeface="Nimbus Sans"/>
              </a:rPr>
              <a:t>Nombre Apellido¹, Nombre Apellido², Nombre Apellido³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63B35D-AAA5-4ABB-A363-BE1FED69E996}"/>
              </a:ext>
            </a:extLst>
          </p:cNvPr>
          <p:cNvSpPr>
            <a:spLocks noGrp="1"/>
          </p:cNvSpPr>
          <p:nvPr/>
        </p:nvSpPr>
        <p:spPr>
          <a:xfrm>
            <a:off x="381000" y="1714500"/>
            <a:ext cx="9620250" cy="12192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800" b="0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092C3C"/>
                </a:solidFill>
                <a:latin typeface="Nimbus Sans"/>
                <a:ea typeface="Nimbus Sans"/>
                <a:cs typeface="Nimbus Sans"/>
              </a:rPr>
              <a:t>¹ Institución, ciudad      ² Institución, ciudad      ³ Institución, ciudad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6B573FF-57EA-4C8F-9434-C0DA9D9865B7}"/>
              </a:ext>
            </a:extLst>
          </p:cNvPr>
          <p:cNvSpPr>
            <a:spLocks noGrp="1"/>
          </p:cNvSpPr>
          <p:nvPr/>
        </p:nvSpPr>
        <p:spPr>
          <a:xfrm>
            <a:off x="10591799" y="1158239"/>
            <a:ext cx="1219199" cy="533399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05A4AE-8076-4575-ACB3-588B0AED6BD3}"/>
              </a:ext>
            </a:extLst>
          </p:cNvPr>
          <p:cNvSpPr>
            <a:spLocks noGrp="1"/>
          </p:cNvSpPr>
          <p:nvPr/>
        </p:nvSpPr>
        <p:spPr>
          <a:xfrm>
            <a:off x="10675620" y="1219200"/>
            <a:ext cx="1098550" cy="12573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rPr>
              <a:t>NÚMERO DE PÓSTER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24CD8B2-519E-4633-A516-174F6A1C0E5E}"/>
              </a:ext>
            </a:extLst>
          </p:cNvPr>
          <p:cNvSpPr>
            <a:spLocks noGrp="1"/>
          </p:cNvSpPr>
          <p:nvPr/>
        </p:nvSpPr>
        <p:spPr>
          <a:xfrm>
            <a:off x="365760" y="1828800"/>
            <a:ext cx="2857500" cy="40005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EB5DA12-2E5F-42DF-AA9B-3E4EC5D150A2}"/>
              </a:ext>
            </a:extLst>
          </p:cNvPr>
          <p:cNvSpPr>
            <a:spLocks noGrp="1"/>
          </p:cNvSpPr>
          <p:nvPr/>
        </p:nvSpPr>
        <p:spPr>
          <a:xfrm>
            <a:off x="365759" y="1828799"/>
            <a:ext cx="2857499" cy="274319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E45C4E2-6A63-4DCF-85F7-4ED12759D287}"/>
              </a:ext>
            </a:extLst>
          </p:cNvPr>
          <p:cNvSpPr>
            <a:spLocks noGrp="1"/>
          </p:cNvSpPr>
          <p:nvPr/>
        </p:nvSpPr>
        <p:spPr>
          <a:xfrm>
            <a:off x="403859" y="1844039"/>
            <a:ext cx="251459" cy="236219"/>
          </a:xfrm>
          <a:prstGeom prst="rect">
            <a:avLst/>
          </a:prstGeom>
          <a:solidFill>
            <a:srgbClr val="008C8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9D9F7-4989-4710-A355-700C9B81CBB6}"/>
              </a:ext>
            </a:extLst>
          </p:cNvPr>
          <p:cNvSpPr>
            <a:spLocks noGrp="1"/>
          </p:cNvSpPr>
          <p:nvPr/>
        </p:nvSpPr>
        <p:spPr>
          <a:xfrm>
            <a:off x="472439" y="1863089"/>
            <a:ext cx="152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D3564A-1024-4EFB-A575-E78B14B9C969}"/>
              </a:ext>
            </a:extLst>
          </p:cNvPr>
          <p:cNvSpPr>
            <a:spLocks noGrp="1"/>
          </p:cNvSpPr>
          <p:nvPr/>
        </p:nvSpPr>
        <p:spPr>
          <a:xfrm>
            <a:off x="723899" y="1870709"/>
            <a:ext cx="2438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Introducción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1A09AA-174B-40A8-AD9E-89A0E4F1A7F2}"/>
              </a:ext>
            </a:extLst>
          </p:cNvPr>
          <p:cNvSpPr>
            <a:spLocks noGrp="1"/>
          </p:cNvSpPr>
          <p:nvPr/>
        </p:nvSpPr>
        <p:spPr>
          <a:xfrm>
            <a:off x="556260" y="2202180"/>
            <a:ext cx="2491740" cy="68580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25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Escriba aquí el contenido de esta sección.</a:t>
            </a:r>
            <a:b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Añada o elimine texto según su trabajo.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CD086CB-8C96-4834-A835-A3D09FAF4B43}"/>
              </a:ext>
            </a:extLst>
          </p:cNvPr>
          <p:cNvSpPr>
            <a:spLocks noGrp="1"/>
          </p:cNvSpPr>
          <p:nvPr/>
        </p:nvSpPr>
        <p:spPr>
          <a:xfrm>
            <a:off x="3398520" y="1828800"/>
            <a:ext cx="2476500" cy="40005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D190C67-BAF2-4DFA-A35B-902F7A0D0AF4}"/>
              </a:ext>
            </a:extLst>
          </p:cNvPr>
          <p:cNvSpPr>
            <a:spLocks noGrp="1"/>
          </p:cNvSpPr>
          <p:nvPr/>
        </p:nvSpPr>
        <p:spPr>
          <a:xfrm>
            <a:off x="3398519" y="1828799"/>
            <a:ext cx="2476499" cy="274319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3E99427-68F0-4487-AE36-7BD9FA1CC8FB}"/>
              </a:ext>
            </a:extLst>
          </p:cNvPr>
          <p:cNvSpPr>
            <a:spLocks noGrp="1"/>
          </p:cNvSpPr>
          <p:nvPr/>
        </p:nvSpPr>
        <p:spPr>
          <a:xfrm>
            <a:off x="3436619" y="1844039"/>
            <a:ext cx="251459" cy="236219"/>
          </a:xfrm>
          <a:prstGeom prst="rect">
            <a:avLst/>
          </a:prstGeom>
          <a:solidFill>
            <a:srgbClr val="008C8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7FA7C0-AB09-460D-A0F8-61BEF55E7C1A}"/>
              </a:ext>
            </a:extLst>
          </p:cNvPr>
          <p:cNvSpPr>
            <a:spLocks noGrp="1"/>
          </p:cNvSpPr>
          <p:nvPr/>
        </p:nvSpPr>
        <p:spPr>
          <a:xfrm>
            <a:off x="3505199" y="1863089"/>
            <a:ext cx="152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1A1D41-A4F6-4C14-BFB4-5B62755FC94B}"/>
              </a:ext>
            </a:extLst>
          </p:cNvPr>
          <p:cNvSpPr>
            <a:spLocks noGrp="1"/>
          </p:cNvSpPr>
          <p:nvPr/>
        </p:nvSpPr>
        <p:spPr>
          <a:xfrm>
            <a:off x="3756659" y="1870709"/>
            <a:ext cx="2057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Objetivo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806E91-78E4-4845-B2BA-31B2D95AEF46}"/>
              </a:ext>
            </a:extLst>
          </p:cNvPr>
          <p:cNvSpPr>
            <a:spLocks noGrp="1"/>
          </p:cNvSpPr>
          <p:nvPr/>
        </p:nvSpPr>
        <p:spPr>
          <a:xfrm>
            <a:off x="3589020" y="2202180"/>
            <a:ext cx="2110740" cy="34290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25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Objetivo general</a:t>
            </a:r>
            <a:b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Objetivos específicos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37FB7B4-498D-4F90-AE5E-F56F0538AD16}"/>
              </a:ext>
            </a:extLst>
          </p:cNvPr>
          <p:cNvSpPr>
            <a:spLocks noGrp="1"/>
          </p:cNvSpPr>
          <p:nvPr/>
        </p:nvSpPr>
        <p:spPr>
          <a:xfrm>
            <a:off x="6065520" y="1828800"/>
            <a:ext cx="2705100" cy="40005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F9AA8E0-2794-4EA2-B03A-8F7EF28516D4}"/>
              </a:ext>
            </a:extLst>
          </p:cNvPr>
          <p:cNvSpPr>
            <a:spLocks noGrp="1"/>
          </p:cNvSpPr>
          <p:nvPr/>
        </p:nvSpPr>
        <p:spPr>
          <a:xfrm>
            <a:off x="6065519" y="1828799"/>
            <a:ext cx="2705099" cy="274319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6DBDB22-02B8-4888-94CC-451F3396AC15}"/>
              </a:ext>
            </a:extLst>
          </p:cNvPr>
          <p:cNvSpPr>
            <a:spLocks noGrp="1"/>
          </p:cNvSpPr>
          <p:nvPr/>
        </p:nvSpPr>
        <p:spPr>
          <a:xfrm>
            <a:off x="6103619" y="1844039"/>
            <a:ext cx="251459" cy="236219"/>
          </a:xfrm>
          <a:prstGeom prst="rect">
            <a:avLst/>
          </a:prstGeom>
          <a:solidFill>
            <a:srgbClr val="008C8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A0C858-59B3-482B-8BE1-36FAE45744AF}"/>
              </a:ext>
            </a:extLst>
          </p:cNvPr>
          <p:cNvSpPr>
            <a:spLocks noGrp="1"/>
          </p:cNvSpPr>
          <p:nvPr/>
        </p:nvSpPr>
        <p:spPr>
          <a:xfrm>
            <a:off x="6172199" y="1863089"/>
            <a:ext cx="152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AAFC2A-6803-4323-B3BB-29D33B2556C5}"/>
              </a:ext>
            </a:extLst>
          </p:cNvPr>
          <p:cNvSpPr>
            <a:spLocks noGrp="1"/>
          </p:cNvSpPr>
          <p:nvPr/>
        </p:nvSpPr>
        <p:spPr>
          <a:xfrm>
            <a:off x="6423659" y="1870709"/>
            <a:ext cx="22859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Metodología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09FA88-E948-4E88-9912-4332558C2684}"/>
              </a:ext>
            </a:extLst>
          </p:cNvPr>
          <p:cNvSpPr>
            <a:spLocks noGrp="1"/>
          </p:cNvSpPr>
          <p:nvPr/>
        </p:nvSpPr>
        <p:spPr>
          <a:xfrm>
            <a:off x="6256020" y="2202180"/>
            <a:ext cx="2339340" cy="51435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25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Diseño y población</a:t>
            </a:r>
            <a:b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Variables y medición</a:t>
            </a:r>
            <a:b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Plan de análisis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593D60F9-6D4A-4DAE-8DF2-79B109262098}"/>
              </a:ext>
            </a:extLst>
          </p:cNvPr>
          <p:cNvSpPr>
            <a:spLocks noGrp="1"/>
          </p:cNvSpPr>
          <p:nvPr/>
        </p:nvSpPr>
        <p:spPr>
          <a:xfrm>
            <a:off x="8945880" y="1828800"/>
            <a:ext cx="2857500" cy="40005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DCB8C17-F2FC-47F6-B832-F20755E7AF7E}"/>
              </a:ext>
            </a:extLst>
          </p:cNvPr>
          <p:cNvSpPr>
            <a:spLocks noGrp="1"/>
          </p:cNvSpPr>
          <p:nvPr/>
        </p:nvSpPr>
        <p:spPr>
          <a:xfrm>
            <a:off x="8945879" y="1828799"/>
            <a:ext cx="2857499" cy="274319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704608C7-FD26-4C91-80E2-0016F3FA9376}"/>
              </a:ext>
            </a:extLst>
          </p:cNvPr>
          <p:cNvSpPr>
            <a:spLocks noGrp="1"/>
          </p:cNvSpPr>
          <p:nvPr/>
        </p:nvSpPr>
        <p:spPr>
          <a:xfrm>
            <a:off x="8983979" y="1844039"/>
            <a:ext cx="251459" cy="236219"/>
          </a:xfrm>
          <a:prstGeom prst="rect">
            <a:avLst/>
          </a:prstGeom>
          <a:solidFill>
            <a:srgbClr val="008C8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8CB532-4C06-47E4-8AE6-1892D91070B5}"/>
              </a:ext>
            </a:extLst>
          </p:cNvPr>
          <p:cNvSpPr>
            <a:spLocks noGrp="1"/>
          </p:cNvSpPr>
          <p:nvPr/>
        </p:nvSpPr>
        <p:spPr>
          <a:xfrm>
            <a:off x="9052559" y="1863089"/>
            <a:ext cx="152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D546FC7-951E-43AE-8C7E-6C4BC8D78009}"/>
              </a:ext>
            </a:extLst>
          </p:cNvPr>
          <p:cNvSpPr>
            <a:spLocks noGrp="1"/>
          </p:cNvSpPr>
          <p:nvPr/>
        </p:nvSpPr>
        <p:spPr>
          <a:xfrm>
            <a:off x="9304019" y="1870709"/>
            <a:ext cx="2438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Resultados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EC285A-EE04-4675-A36C-C5B06A015EB7}"/>
              </a:ext>
            </a:extLst>
          </p:cNvPr>
          <p:cNvSpPr>
            <a:spLocks noGrp="1"/>
          </p:cNvSpPr>
          <p:nvPr/>
        </p:nvSpPr>
        <p:spPr>
          <a:xfrm>
            <a:off x="9083039" y="2377439"/>
            <a:ext cx="2583179" cy="9143"/>
          </a:xfrm>
          <a:prstGeom prst="rect">
            <a:avLst/>
          </a:prstGeom>
          <a:solidFill>
            <a:srgbClr val="C5D5D8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8FCEDA7-A19E-4A0D-B09F-362946D97B18}"/>
              </a:ext>
            </a:extLst>
          </p:cNvPr>
          <p:cNvSpPr>
            <a:spLocks noGrp="1"/>
          </p:cNvSpPr>
          <p:nvPr/>
        </p:nvSpPr>
        <p:spPr>
          <a:xfrm>
            <a:off x="9083039" y="2560319"/>
            <a:ext cx="2583179" cy="9143"/>
          </a:xfrm>
          <a:prstGeom prst="rect">
            <a:avLst/>
          </a:prstGeom>
          <a:solidFill>
            <a:srgbClr val="C5D5D8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AD8885C-34D1-427B-8B8E-C182ACBFE8EB}"/>
              </a:ext>
            </a:extLst>
          </p:cNvPr>
          <p:cNvSpPr>
            <a:spLocks noGrp="1"/>
          </p:cNvSpPr>
          <p:nvPr/>
        </p:nvSpPr>
        <p:spPr>
          <a:xfrm>
            <a:off x="9083039" y="2743199"/>
            <a:ext cx="2583179" cy="9143"/>
          </a:xfrm>
          <a:prstGeom prst="rect">
            <a:avLst/>
          </a:prstGeom>
          <a:solidFill>
            <a:srgbClr val="C5D5D8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B966207-DE3D-4BAE-A5CF-75634495D609}"/>
              </a:ext>
            </a:extLst>
          </p:cNvPr>
          <p:cNvSpPr>
            <a:spLocks noGrp="1"/>
          </p:cNvSpPr>
          <p:nvPr/>
        </p:nvSpPr>
        <p:spPr>
          <a:xfrm>
            <a:off x="9083039" y="2926079"/>
            <a:ext cx="2583179" cy="9143"/>
          </a:xfrm>
          <a:prstGeom prst="rect">
            <a:avLst/>
          </a:prstGeom>
          <a:solidFill>
            <a:srgbClr val="C5D5D8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1469BDC-B24B-4655-9612-CBD302123814}"/>
              </a:ext>
            </a:extLst>
          </p:cNvPr>
          <p:cNvSpPr>
            <a:spLocks noGrp="1"/>
          </p:cNvSpPr>
          <p:nvPr/>
        </p:nvSpPr>
        <p:spPr>
          <a:xfrm>
            <a:off x="9944099" y="2369819"/>
            <a:ext cx="9143" cy="2004059"/>
          </a:xfrm>
          <a:prstGeom prst="rect">
            <a:avLst/>
          </a:prstGeom>
          <a:solidFill>
            <a:srgbClr val="C5D5D8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BCA87D1-B626-4669-8B25-5DFF1D65C67D}"/>
              </a:ext>
            </a:extLst>
          </p:cNvPr>
          <p:cNvSpPr>
            <a:spLocks noGrp="1"/>
          </p:cNvSpPr>
          <p:nvPr/>
        </p:nvSpPr>
        <p:spPr>
          <a:xfrm>
            <a:off x="10805159" y="2369819"/>
            <a:ext cx="9143" cy="2004059"/>
          </a:xfrm>
          <a:prstGeom prst="rect">
            <a:avLst/>
          </a:prstGeom>
          <a:solidFill>
            <a:srgbClr val="C5D5D8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3C6ADB-7744-4AD7-B522-31A438774F98}"/>
              </a:ext>
            </a:extLst>
          </p:cNvPr>
          <p:cNvSpPr>
            <a:spLocks noGrp="1"/>
          </p:cNvSpPr>
          <p:nvPr/>
        </p:nvSpPr>
        <p:spPr>
          <a:xfrm>
            <a:off x="9136379" y="2202179"/>
            <a:ext cx="1606550" cy="1371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buNone/>
              <a:def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90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rPr>
              <a:t>Variable     n (%) / Mediana (RIC)     p</a:t>
            </a:r>
          </a:p>
        </p:txBody>
      </p:sp>
      <p:sp>
        <p:nvSpPr>
          <p:cNvPr id="40" name="Cabecera azul del afiche">
            <a:extLst>
              <a:ext uri="{FF2B5EF4-FFF2-40B4-BE49-F238E27FC236}">
                <a16:creationId xmlns:a16="http://schemas.microsoft.com/office/drawing/2014/main" id="{A81976D5-181F-4652-B59B-6A3280A552E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23950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BBD90E6C-F3F7-4058-A529-FD7B3CF357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88" t="2593" r="68680" b="80963"/>
          <a:stretch/>
        </p:blipFill>
        <p:spPr>
          <a:xfrm>
            <a:off x="228600" y="114300"/>
            <a:ext cx="895350" cy="895350"/>
          </a:xfrm>
          <a:prstGeom prst="ellipse">
            <a:avLst/>
          </a:prstGeom>
        </p:spPr>
      </p:pic>
      <p:sp>
        <p:nvSpPr>
          <p:cNvPr id="42" name="Congreso">
            <a:extLst>
              <a:ext uri="{FF2B5EF4-FFF2-40B4-BE49-F238E27FC236}">
                <a16:creationId xmlns:a16="http://schemas.microsoft.com/office/drawing/2014/main" id="{5823CE59-0C17-4E0F-8FB2-264697305639}"/>
              </a:ext>
            </a:extLst>
          </p:cNvPr>
          <p:cNvSpPr>
            <a:spLocks noGrp="1"/>
          </p:cNvSpPr>
          <p:nvPr/>
        </p:nvSpPr>
        <p:spPr>
          <a:xfrm>
            <a:off x="1352550" y="95250"/>
            <a:ext cx="2143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CONGRESO</a:t>
            </a:r>
          </a:p>
        </p:txBody>
      </p:sp>
      <p:sp>
        <p:nvSpPr>
          <p:cNvPr id="43" name="ACMI">
            <a:extLst>
              <a:ext uri="{FF2B5EF4-FFF2-40B4-BE49-F238E27FC236}">
                <a16:creationId xmlns:a16="http://schemas.microsoft.com/office/drawing/2014/main" id="{C18C06B4-F094-4C9E-B5E9-E8A688FDD818}"/>
              </a:ext>
            </a:extLst>
          </p:cNvPr>
          <p:cNvSpPr>
            <a:spLocks noGrp="1"/>
          </p:cNvSpPr>
          <p:nvPr/>
        </p:nvSpPr>
        <p:spPr>
          <a:xfrm>
            <a:off x="3581400" y="95250"/>
            <a:ext cx="152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rPr>
              <a:t>ACMI</a:t>
            </a:r>
          </a:p>
        </p:txBody>
      </p:sp>
      <p:sp>
        <p:nvSpPr>
          <p:cNvPr id="44" name="Bucaramanga 2026">
            <a:extLst>
              <a:ext uri="{FF2B5EF4-FFF2-40B4-BE49-F238E27FC236}">
                <a16:creationId xmlns:a16="http://schemas.microsoft.com/office/drawing/2014/main" id="{DD75EBAD-1E68-4198-BDE8-18C51823A3C8}"/>
              </a:ext>
            </a:extLst>
          </p:cNvPr>
          <p:cNvSpPr>
            <a:spLocks noGrp="1"/>
          </p:cNvSpPr>
          <p:nvPr/>
        </p:nvSpPr>
        <p:spPr>
          <a:xfrm>
            <a:off x="1352550" y="561975"/>
            <a:ext cx="40957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BUCARAMANGA 2026</a:t>
            </a:r>
          </a:p>
        </p:txBody>
      </p:sp>
      <p:sp>
        <p:nvSpPr>
          <p:cNvPr id="45" name="Lema académico">
            <a:extLst>
              <a:ext uri="{FF2B5EF4-FFF2-40B4-BE49-F238E27FC236}">
                <a16:creationId xmlns:a16="http://schemas.microsoft.com/office/drawing/2014/main" id="{99537252-A8DD-4DC4-81CA-CC8B46096519}"/>
              </a:ext>
            </a:extLst>
          </p:cNvPr>
          <p:cNvSpPr>
            <a:spLocks noGrp="1"/>
          </p:cNvSpPr>
          <p:nvPr/>
        </p:nvSpPr>
        <p:spPr>
          <a:xfrm>
            <a:off x="1352550" y="895350"/>
            <a:ext cx="5905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rPr>
              <a:t>MEDICINA INTERNA, CIENCIA, INNOVACIÓN Y HUMANISMO</a:t>
            </a:r>
          </a:p>
        </p:txBody>
      </p:sp>
      <p:sp>
        <p:nvSpPr>
          <p:cNvPr id="46" name="Fecha">
            <a:extLst>
              <a:ext uri="{FF2B5EF4-FFF2-40B4-BE49-F238E27FC236}">
                <a16:creationId xmlns:a16="http://schemas.microsoft.com/office/drawing/2014/main" id="{264EFE3E-C635-47A4-9D59-73BC1EEB01C2}"/>
              </a:ext>
            </a:extLst>
          </p:cNvPr>
          <p:cNvSpPr>
            <a:spLocks noGrp="1"/>
          </p:cNvSpPr>
          <p:nvPr/>
        </p:nvSpPr>
        <p:spPr>
          <a:xfrm>
            <a:off x="8667750" y="133350"/>
            <a:ext cx="219075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30 Y 31</a:t>
            </a:r>
          </a:p>
        </p:txBody>
      </p:sp>
      <p:sp>
        <p:nvSpPr>
          <p:cNvPr id="47" name="Mes">
            <a:extLst>
              <a:ext uri="{FF2B5EF4-FFF2-40B4-BE49-F238E27FC236}">
                <a16:creationId xmlns:a16="http://schemas.microsoft.com/office/drawing/2014/main" id="{B4007E02-025A-4E36-AEBE-4E8C2F30B7FC}"/>
              </a:ext>
            </a:extLst>
          </p:cNvPr>
          <p:cNvSpPr>
            <a:spLocks noGrp="1"/>
          </p:cNvSpPr>
          <p:nvPr/>
        </p:nvSpPr>
        <p:spPr>
          <a:xfrm>
            <a:off x="8667750" y="466725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rPr>
              <a:t>OCTUBRE 2026</a:t>
            </a:r>
          </a:p>
        </p:txBody>
      </p:sp>
      <p:sp>
        <p:nvSpPr>
          <p:cNvPr id="48" name="Sede">
            <a:extLst>
              <a:ext uri="{FF2B5EF4-FFF2-40B4-BE49-F238E27FC236}">
                <a16:creationId xmlns:a16="http://schemas.microsoft.com/office/drawing/2014/main" id="{47CAB0E2-1A51-4555-B2E1-8F128A38E4C5}"/>
              </a:ext>
            </a:extLst>
          </p:cNvPr>
          <p:cNvSpPr>
            <a:spLocks noGrp="1"/>
          </p:cNvSpPr>
          <p:nvPr/>
        </p:nvSpPr>
        <p:spPr>
          <a:xfrm>
            <a:off x="8667750" y="819150"/>
            <a:ext cx="2190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CLUB CAMPESTRE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4A56FC9E-C9EF-4D01-B635-388E52921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241850" y="38100"/>
            <a:ext cx="700151" cy="1057275"/>
          </a:xfrm>
          <a:prstGeom prst="rect">
            <a:avLst/>
          </a:prstGeom>
        </p:spPr>
      </p:pic>
      <p:sp>
        <p:nvSpPr>
          <p:cNvPr id="50" name="Pie azul del afiche">
            <a:extLst>
              <a:ext uri="{FF2B5EF4-FFF2-40B4-BE49-F238E27FC236}">
                <a16:creationId xmlns:a16="http://schemas.microsoft.com/office/drawing/2014/main" id="{D309EBE0-C117-488F-A706-A7A826248A49}"/>
              </a:ext>
            </a:extLst>
          </p:cNvPr>
          <p:cNvSpPr>
            <a:spLocks noGrp="1"/>
          </p:cNvSpPr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1" name="Lema del afiche">
            <a:extLst>
              <a:ext uri="{FF2B5EF4-FFF2-40B4-BE49-F238E27FC236}">
                <a16:creationId xmlns:a16="http://schemas.microsoft.com/office/drawing/2014/main" id="{3703707D-04EA-4B8A-9243-00D8615D878B}"/>
              </a:ext>
            </a:extLst>
          </p:cNvPr>
          <p:cNvSpPr>
            <a:spLocks noGrp="1"/>
          </p:cNvSpPr>
          <p:nvPr/>
        </p:nvSpPr>
        <p:spPr>
          <a:xfrm>
            <a:off x="238125" y="6419850"/>
            <a:ext cx="409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INTERNISTAS QUE DEJAN HUELLA</a:t>
            </a: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817B6E4D-1598-45E1-8A30-B395D0566F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57" t="87407" r="32886" b="5926"/>
          <a:stretch/>
        </p:blipFill>
        <p:spPr>
          <a:xfrm>
            <a:off x="5048250" y="6324600"/>
            <a:ext cx="1752600" cy="525780"/>
          </a:xfrm>
          <a:prstGeom prst="rect">
            <a:avLst/>
          </a:prstGeom>
        </p:spPr>
      </p:pic>
      <p:sp>
        <p:nvSpPr>
          <p:cNvPr id="53" name="Sede congreso">
            <a:extLst>
              <a:ext uri="{FF2B5EF4-FFF2-40B4-BE49-F238E27FC236}">
                <a16:creationId xmlns:a16="http://schemas.microsoft.com/office/drawing/2014/main" id="{A96ABE2C-DE36-4839-8F89-52164C9E9191}"/>
              </a:ext>
            </a:extLst>
          </p:cNvPr>
          <p:cNvSpPr>
            <a:spLocks noGrp="1"/>
          </p:cNvSpPr>
          <p:nvPr/>
        </p:nvSpPr>
        <p:spPr>
          <a:xfrm>
            <a:off x="8496300" y="6467475"/>
            <a:ext cx="3476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rPr>
              <a:t>CLUB CAMPESTRE DE BUCARAMANGA</a:t>
            </a:r>
          </a:p>
        </p:txBody>
      </p:sp>
    </p:spTree>
    <p:extLst>
      <p:ext uri="{BB962C8B-B14F-4D97-AF65-F5344CB8AC3E}">
        <p14:creationId xmlns:p14="http://schemas.microsoft.com/office/powerpoint/2010/main" val="403694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B6B17B9-7E9A-4AC6-85C5-2EF918FE5A1D}"/>
              </a:ext>
            </a:extLst>
          </p:cNvPr>
          <p:cNvSpPr>
            <a:spLocks noGrp="1"/>
          </p:cNvSpPr>
          <p:nvPr/>
        </p:nvSpPr>
        <p:spPr>
          <a:xfrm>
            <a:off x="10591799" y="1158239"/>
            <a:ext cx="1219199" cy="533399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8C5291-8039-423E-AC9E-65050A6CA8A8}"/>
              </a:ext>
            </a:extLst>
          </p:cNvPr>
          <p:cNvSpPr>
            <a:spLocks noGrp="1"/>
          </p:cNvSpPr>
          <p:nvPr/>
        </p:nvSpPr>
        <p:spPr>
          <a:xfrm>
            <a:off x="10675620" y="1219200"/>
            <a:ext cx="1098550" cy="12573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092C3C"/>
                </a:solidFill>
                <a:latin typeface="Nimbus Sans"/>
                <a:ea typeface="Nimbus Sans"/>
                <a:cs typeface="Nimbus Sans"/>
              </a:rPr>
              <a:t>NÚMERO DE PÓSTER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2A50C9-D2BB-4FF5-94B1-E8FE5040023A}"/>
              </a:ext>
            </a:extLst>
          </p:cNvPr>
          <p:cNvSpPr>
            <a:spLocks noGrp="1"/>
          </p:cNvSpPr>
          <p:nvPr/>
        </p:nvSpPr>
        <p:spPr>
          <a:xfrm>
            <a:off x="10797539" y="1402079"/>
            <a:ext cx="838199" cy="2462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27432" tIns="0" bIns="0">
            <a:spAutoFit/>
          </a:bodyPr>
          <a:lstStyle/>
          <a:p>
            <a:pPr>
              <a:buNone/>
              <a:defRPr sz="1600" b="1">
                <a:solidFill>
                  <a:srgbClr val="033350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48322D5-50AF-4F04-B522-D01B2E563937}"/>
              </a:ext>
            </a:extLst>
          </p:cNvPr>
          <p:cNvSpPr>
            <a:spLocks noGrp="1"/>
          </p:cNvSpPr>
          <p:nvPr/>
        </p:nvSpPr>
        <p:spPr>
          <a:xfrm>
            <a:off x="365760" y="1828800"/>
            <a:ext cx="3604260" cy="40005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8E44CB6-77C1-43C6-ABA7-48C94A2E8C61}"/>
              </a:ext>
            </a:extLst>
          </p:cNvPr>
          <p:cNvSpPr>
            <a:spLocks noGrp="1"/>
          </p:cNvSpPr>
          <p:nvPr/>
        </p:nvSpPr>
        <p:spPr>
          <a:xfrm>
            <a:off x="365759" y="1828799"/>
            <a:ext cx="3604259" cy="274319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DD830DF-36CB-4A83-87C3-0D0997656B00}"/>
              </a:ext>
            </a:extLst>
          </p:cNvPr>
          <p:cNvSpPr>
            <a:spLocks noGrp="1"/>
          </p:cNvSpPr>
          <p:nvPr/>
        </p:nvSpPr>
        <p:spPr>
          <a:xfrm>
            <a:off x="403859" y="1844039"/>
            <a:ext cx="251459" cy="236219"/>
          </a:xfrm>
          <a:prstGeom prst="rect">
            <a:avLst/>
          </a:prstGeom>
          <a:solidFill>
            <a:srgbClr val="008C8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8913D0-2B2B-43BE-9FEF-B712680BEB42}"/>
              </a:ext>
            </a:extLst>
          </p:cNvPr>
          <p:cNvSpPr>
            <a:spLocks noGrp="1"/>
          </p:cNvSpPr>
          <p:nvPr/>
        </p:nvSpPr>
        <p:spPr>
          <a:xfrm>
            <a:off x="472439" y="1863089"/>
            <a:ext cx="152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52DF54-07AD-4107-BDD9-CB3979F4C4BC}"/>
              </a:ext>
            </a:extLst>
          </p:cNvPr>
          <p:cNvSpPr>
            <a:spLocks noGrp="1"/>
          </p:cNvSpPr>
          <p:nvPr/>
        </p:nvSpPr>
        <p:spPr>
          <a:xfrm>
            <a:off x="723899" y="1870709"/>
            <a:ext cx="318515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Figura o tabla principal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51AA56-6F26-4DB9-BCFD-6A93BEBB699F}"/>
              </a:ext>
            </a:extLst>
          </p:cNvPr>
          <p:cNvSpPr>
            <a:spLocks noGrp="1"/>
          </p:cNvSpPr>
          <p:nvPr/>
        </p:nvSpPr>
        <p:spPr>
          <a:xfrm>
            <a:off x="556260" y="2202180"/>
            <a:ext cx="3238500" cy="34290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25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Inserte aquí una figura o tabla.</a:t>
            </a:r>
            <a:b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Incluya título y fuente.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5D75774-D7CF-4597-B742-5DD2C090F374}"/>
              </a:ext>
            </a:extLst>
          </p:cNvPr>
          <p:cNvSpPr>
            <a:spLocks noGrp="1"/>
          </p:cNvSpPr>
          <p:nvPr/>
        </p:nvSpPr>
        <p:spPr>
          <a:xfrm>
            <a:off x="4152900" y="1828800"/>
            <a:ext cx="3581400" cy="40005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B3DF0EE-F5A1-47DB-A495-197A273A00C9}"/>
              </a:ext>
            </a:extLst>
          </p:cNvPr>
          <p:cNvSpPr>
            <a:spLocks noGrp="1"/>
          </p:cNvSpPr>
          <p:nvPr/>
        </p:nvSpPr>
        <p:spPr>
          <a:xfrm>
            <a:off x="4152899" y="1828799"/>
            <a:ext cx="3581399" cy="274319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458756D-7663-4C5B-BEE4-1A68FEB5A234}"/>
              </a:ext>
            </a:extLst>
          </p:cNvPr>
          <p:cNvSpPr>
            <a:spLocks noGrp="1"/>
          </p:cNvSpPr>
          <p:nvPr/>
        </p:nvSpPr>
        <p:spPr>
          <a:xfrm>
            <a:off x="4190999" y="1844039"/>
            <a:ext cx="251459" cy="236219"/>
          </a:xfrm>
          <a:prstGeom prst="rect">
            <a:avLst/>
          </a:prstGeom>
          <a:solidFill>
            <a:srgbClr val="008C8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45A13B-F19F-46A4-8F7C-33EC09BB6FD3}"/>
              </a:ext>
            </a:extLst>
          </p:cNvPr>
          <p:cNvSpPr>
            <a:spLocks noGrp="1"/>
          </p:cNvSpPr>
          <p:nvPr/>
        </p:nvSpPr>
        <p:spPr>
          <a:xfrm>
            <a:off x="4259579" y="1863089"/>
            <a:ext cx="152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2E8AFA-25C3-4AEE-BF29-9F23D66F23CE}"/>
              </a:ext>
            </a:extLst>
          </p:cNvPr>
          <p:cNvSpPr>
            <a:spLocks noGrp="1"/>
          </p:cNvSpPr>
          <p:nvPr/>
        </p:nvSpPr>
        <p:spPr>
          <a:xfrm>
            <a:off x="4511039" y="1870709"/>
            <a:ext cx="31622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Discusión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0DB3E2-7366-4EDB-BAAE-784F7831E53E}"/>
              </a:ext>
            </a:extLst>
          </p:cNvPr>
          <p:cNvSpPr>
            <a:spLocks noGrp="1"/>
          </p:cNvSpPr>
          <p:nvPr/>
        </p:nvSpPr>
        <p:spPr>
          <a:xfrm>
            <a:off x="4343400" y="2202180"/>
            <a:ext cx="3215640" cy="34290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25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Compare con la evidencia.</a:t>
            </a:r>
            <a:b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Explique limitaciones e implicaciones.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D018E6C-6074-4DD8-8772-BAF8C73EF484}"/>
              </a:ext>
            </a:extLst>
          </p:cNvPr>
          <p:cNvSpPr>
            <a:spLocks noGrp="1"/>
          </p:cNvSpPr>
          <p:nvPr/>
        </p:nvSpPr>
        <p:spPr>
          <a:xfrm>
            <a:off x="7924799" y="1828799"/>
            <a:ext cx="3870959" cy="2080259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8EAF21F-9CE6-4AE7-A8C9-AD577CE63E66}"/>
              </a:ext>
            </a:extLst>
          </p:cNvPr>
          <p:cNvSpPr>
            <a:spLocks noGrp="1"/>
          </p:cNvSpPr>
          <p:nvPr/>
        </p:nvSpPr>
        <p:spPr>
          <a:xfrm>
            <a:off x="7924799" y="1828799"/>
            <a:ext cx="3870959" cy="274319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5F2DAF05-2C98-4177-992D-063FEF30F3FB}"/>
              </a:ext>
            </a:extLst>
          </p:cNvPr>
          <p:cNvSpPr>
            <a:spLocks noGrp="1"/>
          </p:cNvSpPr>
          <p:nvPr/>
        </p:nvSpPr>
        <p:spPr>
          <a:xfrm>
            <a:off x="7962899" y="1844039"/>
            <a:ext cx="251459" cy="236219"/>
          </a:xfrm>
          <a:prstGeom prst="rect">
            <a:avLst/>
          </a:prstGeom>
          <a:solidFill>
            <a:srgbClr val="008C8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32DADC-BBE1-42E4-90E6-4624371CBF82}"/>
              </a:ext>
            </a:extLst>
          </p:cNvPr>
          <p:cNvSpPr>
            <a:spLocks noGrp="1"/>
          </p:cNvSpPr>
          <p:nvPr/>
        </p:nvSpPr>
        <p:spPr>
          <a:xfrm>
            <a:off x="8031479" y="1863089"/>
            <a:ext cx="15239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AADF7A-6640-4840-9702-B89366BA030F}"/>
              </a:ext>
            </a:extLst>
          </p:cNvPr>
          <p:cNvSpPr>
            <a:spLocks noGrp="1"/>
          </p:cNvSpPr>
          <p:nvPr/>
        </p:nvSpPr>
        <p:spPr>
          <a:xfrm>
            <a:off x="8282939" y="1870709"/>
            <a:ext cx="3451859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Conclusiones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361A93-A633-41BC-A355-66CAA97AE43D}"/>
              </a:ext>
            </a:extLst>
          </p:cNvPr>
          <p:cNvSpPr>
            <a:spLocks noGrp="1"/>
          </p:cNvSpPr>
          <p:nvPr/>
        </p:nvSpPr>
        <p:spPr>
          <a:xfrm>
            <a:off x="8115299" y="2202179"/>
            <a:ext cx="3505199" cy="17145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25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Conclusiones respaldadas por los resultados.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6869ABF-1AD8-4F77-BF7C-8CCCE67F6B94}"/>
              </a:ext>
            </a:extLst>
          </p:cNvPr>
          <p:cNvSpPr>
            <a:spLocks noGrp="1"/>
          </p:cNvSpPr>
          <p:nvPr/>
        </p:nvSpPr>
        <p:spPr>
          <a:xfrm>
            <a:off x="7924800" y="3710940"/>
            <a:ext cx="3870960" cy="212598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19FEECC-5F2B-468B-9E82-A1132AC7A38F}"/>
              </a:ext>
            </a:extLst>
          </p:cNvPr>
          <p:cNvSpPr>
            <a:spLocks noGrp="1"/>
          </p:cNvSpPr>
          <p:nvPr/>
        </p:nvSpPr>
        <p:spPr>
          <a:xfrm>
            <a:off x="7924800" y="3710940"/>
            <a:ext cx="3870960" cy="274320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98DCDE01-92E2-4DF6-9B01-3482DB7AA55C}"/>
              </a:ext>
            </a:extLst>
          </p:cNvPr>
          <p:cNvSpPr>
            <a:spLocks noGrp="1"/>
          </p:cNvSpPr>
          <p:nvPr/>
        </p:nvSpPr>
        <p:spPr>
          <a:xfrm>
            <a:off x="7962900" y="3726180"/>
            <a:ext cx="251460" cy="236220"/>
          </a:xfrm>
          <a:prstGeom prst="rect">
            <a:avLst/>
          </a:prstGeom>
          <a:solidFill>
            <a:srgbClr val="008C8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65A288-34A1-431C-B149-3981DEE0C748}"/>
              </a:ext>
            </a:extLst>
          </p:cNvPr>
          <p:cNvSpPr>
            <a:spLocks noGrp="1"/>
          </p:cNvSpPr>
          <p:nvPr/>
        </p:nvSpPr>
        <p:spPr>
          <a:xfrm>
            <a:off x="8031480" y="3745230"/>
            <a:ext cx="152400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E6B7F86-CB90-4160-BFF4-884A8CE4EA2F}"/>
              </a:ext>
            </a:extLst>
          </p:cNvPr>
          <p:cNvSpPr>
            <a:spLocks noGrp="1"/>
          </p:cNvSpPr>
          <p:nvPr/>
        </p:nvSpPr>
        <p:spPr>
          <a:xfrm>
            <a:off x="8282940" y="3752850"/>
            <a:ext cx="3451860" cy="16764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Referencias y contacto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F9E6EC-4529-4A73-B1A4-386EFA397ADC}"/>
              </a:ext>
            </a:extLst>
          </p:cNvPr>
          <p:cNvSpPr>
            <a:spLocks noGrp="1"/>
          </p:cNvSpPr>
          <p:nvPr/>
        </p:nvSpPr>
        <p:spPr>
          <a:xfrm>
            <a:off x="8115300" y="4084320"/>
            <a:ext cx="3505200" cy="171450"/>
          </a:xfrm>
          <a:prstGeom prst="rect">
            <a:avLst/>
          </a:prstGeom>
          <a:noFill/>
        </p:spPr>
        <p:txBody>
          <a:bodyPr wrap="square" lIns="27432" tIns="0" bIns="0">
            <a:spAutoFit/>
          </a:bodyPr>
          <a:lstStyle>
            <a:def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25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Referencias, correo y declaración de IA.</a:t>
            </a:r>
          </a:p>
        </p:txBody>
      </p:sp>
      <p:sp>
        <p:nvSpPr>
          <p:cNvPr id="34" name="Cabecera azul del afiche">
            <a:extLst>
              <a:ext uri="{FF2B5EF4-FFF2-40B4-BE49-F238E27FC236}">
                <a16:creationId xmlns:a16="http://schemas.microsoft.com/office/drawing/2014/main" id="{ECED2E09-FCE8-4AF7-970A-FB8D60FA59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23950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03244E0A-61E8-497E-9998-712C813BFC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88" t="2593" r="68680" b="80963"/>
          <a:stretch/>
        </p:blipFill>
        <p:spPr>
          <a:xfrm>
            <a:off x="228600" y="114300"/>
            <a:ext cx="895350" cy="895350"/>
          </a:xfrm>
          <a:prstGeom prst="ellipse">
            <a:avLst/>
          </a:prstGeom>
        </p:spPr>
      </p:pic>
      <p:sp>
        <p:nvSpPr>
          <p:cNvPr id="36" name="Congreso">
            <a:extLst>
              <a:ext uri="{FF2B5EF4-FFF2-40B4-BE49-F238E27FC236}">
                <a16:creationId xmlns:a16="http://schemas.microsoft.com/office/drawing/2014/main" id="{3068342B-13DF-4ADA-954C-69396D43513E}"/>
              </a:ext>
            </a:extLst>
          </p:cNvPr>
          <p:cNvSpPr>
            <a:spLocks noGrp="1"/>
          </p:cNvSpPr>
          <p:nvPr/>
        </p:nvSpPr>
        <p:spPr>
          <a:xfrm>
            <a:off x="1352550" y="95250"/>
            <a:ext cx="2143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4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CONGRESO</a:t>
            </a:r>
          </a:p>
        </p:txBody>
      </p:sp>
      <p:sp>
        <p:nvSpPr>
          <p:cNvPr id="37" name="ACMI">
            <a:extLst>
              <a:ext uri="{FF2B5EF4-FFF2-40B4-BE49-F238E27FC236}">
                <a16:creationId xmlns:a16="http://schemas.microsoft.com/office/drawing/2014/main" id="{93069392-DC05-4389-A1DC-F087CCAF12BA}"/>
              </a:ext>
            </a:extLst>
          </p:cNvPr>
          <p:cNvSpPr>
            <a:spLocks noGrp="1"/>
          </p:cNvSpPr>
          <p:nvPr/>
        </p:nvSpPr>
        <p:spPr>
          <a:xfrm>
            <a:off x="3581400" y="95250"/>
            <a:ext cx="152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4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rPr>
              <a:t>ACMI</a:t>
            </a:r>
          </a:p>
        </p:txBody>
      </p:sp>
      <p:sp>
        <p:nvSpPr>
          <p:cNvPr id="38" name="Bucaramanga 2026">
            <a:extLst>
              <a:ext uri="{FF2B5EF4-FFF2-40B4-BE49-F238E27FC236}">
                <a16:creationId xmlns:a16="http://schemas.microsoft.com/office/drawing/2014/main" id="{9786D6B8-C450-4F6B-B8B3-A73FAE4B08D0}"/>
              </a:ext>
            </a:extLst>
          </p:cNvPr>
          <p:cNvSpPr>
            <a:spLocks noGrp="1"/>
          </p:cNvSpPr>
          <p:nvPr/>
        </p:nvSpPr>
        <p:spPr>
          <a:xfrm>
            <a:off x="1352550" y="561975"/>
            <a:ext cx="40957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BUCARAMANGA 2026</a:t>
            </a:r>
          </a:p>
        </p:txBody>
      </p:sp>
      <p:sp>
        <p:nvSpPr>
          <p:cNvPr id="39" name="Lema académico">
            <a:extLst>
              <a:ext uri="{FF2B5EF4-FFF2-40B4-BE49-F238E27FC236}">
                <a16:creationId xmlns:a16="http://schemas.microsoft.com/office/drawing/2014/main" id="{C5BE3B15-1F4D-4D0A-88DF-73B3F8338118}"/>
              </a:ext>
            </a:extLst>
          </p:cNvPr>
          <p:cNvSpPr>
            <a:spLocks noGrp="1"/>
          </p:cNvSpPr>
          <p:nvPr/>
        </p:nvSpPr>
        <p:spPr>
          <a:xfrm>
            <a:off x="1352550" y="895350"/>
            <a:ext cx="5905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0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rPr>
              <a:t>MEDICINA INTERNA, CIENCIA, INNOVACIÓN Y HUMANISMO</a:t>
            </a:r>
          </a:p>
        </p:txBody>
      </p:sp>
      <p:sp>
        <p:nvSpPr>
          <p:cNvPr id="40" name="Fecha">
            <a:extLst>
              <a:ext uri="{FF2B5EF4-FFF2-40B4-BE49-F238E27FC236}">
                <a16:creationId xmlns:a16="http://schemas.microsoft.com/office/drawing/2014/main" id="{B2A3DA96-2862-4157-8A78-A4715E9F074E}"/>
              </a:ext>
            </a:extLst>
          </p:cNvPr>
          <p:cNvSpPr>
            <a:spLocks noGrp="1"/>
          </p:cNvSpPr>
          <p:nvPr/>
        </p:nvSpPr>
        <p:spPr>
          <a:xfrm>
            <a:off x="8667750" y="133350"/>
            <a:ext cx="219075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4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30 Y 31</a:t>
            </a:r>
          </a:p>
        </p:txBody>
      </p:sp>
      <p:sp>
        <p:nvSpPr>
          <p:cNvPr id="41" name="Mes">
            <a:extLst>
              <a:ext uri="{FF2B5EF4-FFF2-40B4-BE49-F238E27FC236}">
                <a16:creationId xmlns:a16="http://schemas.microsoft.com/office/drawing/2014/main" id="{0580BACD-BDDA-46AC-9A3D-E8847A082490}"/>
              </a:ext>
            </a:extLst>
          </p:cNvPr>
          <p:cNvSpPr>
            <a:spLocks noGrp="1"/>
          </p:cNvSpPr>
          <p:nvPr/>
        </p:nvSpPr>
        <p:spPr>
          <a:xfrm>
            <a:off x="8667750" y="466725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rPr>
              <a:t>OCTUBRE 2026</a:t>
            </a:r>
          </a:p>
        </p:txBody>
      </p:sp>
      <p:sp>
        <p:nvSpPr>
          <p:cNvPr id="42" name="Sede">
            <a:extLst>
              <a:ext uri="{FF2B5EF4-FFF2-40B4-BE49-F238E27FC236}">
                <a16:creationId xmlns:a16="http://schemas.microsoft.com/office/drawing/2014/main" id="{EC10C472-0234-4F28-B465-2B41D3D90329}"/>
              </a:ext>
            </a:extLst>
          </p:cNvPr>
          <p:cNvSpPr>
            <a:spLocks noGrp="1"/>
          </p:cNvSpPr>
          <p:nvPr/>
        </p:nvSpPr>
        <p:spPr>
          <a:xfrm>
            <a:off x="8667750" y="819150"/>
            <a:ext cx="2190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75" b="0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CLUB CAMPESTRE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F8626E7D-CC7D-437E-A721-E7F81281C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241850" y="38100"/>
            <a:ext cx="700151" cy="1057275"/>
          </a:xfrm>
          <a:prstGeom prst="rect">
            <a:avLst/>
          </a:prstGeom>
        </p:spPr>
      </p:pic>
      <p:sp>
        <p:nvSpPr>
          <p:cNvPr id="44" name="Pie azul del afiche">
            <a:extLst>
              <a:ext uri="{FF2B5EF4-FFF2-40B4-BE49-F238E27FC236}">
                <a16:creationId xmlns:a16="http://schemas.microsoft.com/office/drawing/2014/main" id="{D03244F2-FA09-47DA-AC62-733CC6AED93D}"/>
              </a:ext>
            </a:extLst>
          </p:cNvPr>
          <p:cNvSpPr>
            <a:spLocks noGrp="1"/>
          </p:cNvSpPr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5" name="Lema del afiche">
            <a:extLst>
              <a:ext uri="{FF2B5EF4-FFF2-40B4-BE49-F238E27FC236}">
                <a16:creationId xmlns:a16="http://schemas.microsoft.com/office/drawing/2014/main" id="{8F4E2012-ED2C-4450-92C2-82118E4FA048}"/>
              </a:ext>
            </a:extLst>
          </p:cNvPr>
          <p:cNvSpPr>
            <a:spLocks noGrp="1"/>
          </p:cNvSpPr>
          <p:nvPr/>
        </p:nvSpPr>
        <p:spPr>
          <a:xfrm>
            <a:off x="238125" y="6419850"/>
            <a:ext cx="409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7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INTERNISTAS QUE DEJAN HUELLA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0CB6C856-0A04-4206-9E7F-6AEC3CD2EC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57" t="87407" r="32886" b="5926"/>
          <a:stretch/>
        </p:blipFill>
        <p:spPr>
          <a:xfrm>
            <a:off x="5048250" y="6324600"/>
            <a:ext cx="1752600" cy="525780"/>
          </a:xfrm>
          <a:prstGeom prst="rect">
            <a:avLst/>
          </a:prstGeom>
        </p:spPr>
      </p:pic>
      <p:sp>
        <p:nvSpPr>
          <p:cNvPr id="47" name="Sede congreso">
            <a:extLst>
              <a:ext uri="{FF2B5EF4-FFF2-40B4-BE49-F238E27FC236}">
                <a16:creationId xmlns:a16="http://schemas.microsoft.com/office/drawing/2014/main" id="{FD64A7A6-465B-4F6C-A7F0-4A2600DB7307}"/>
              </a:ext>
            </a:extLst>
          </p:cNvPr>
          <p:cNvSpPr>
            <a:spLocks noGrp="1"/>
          </p:cNvSpPr>
          <p:nvPr/>
        </p:nvSpPr>
        <p:spPr>
          <a:xfrm>
            <a:off x="8496300" y="6467475"/>
            <a:ext cx="3476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575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rPr>
              <a:t>CLUB CAMPESTRE DE BUCARAMANGA</a:t>
            </a:r>
          </a:p>
        </p:txBody>
      </p:sp>
    </p:spTree>
    <p:extLst>
      <p:ext uri="{BB962C8B-B14F-4D97-AF65-F5344CB8AC3E}">
        <p14:creationId xmlns:p14="http://schemas.microsoft.com/office/powerpoint/2010/main" val="692396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DocSecurity>0</DocSecurity>
  <PresentationFormat>Panorámica</PresentationFormat>
  <Paragraphs>48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Nimbus Sans</vt:lpstr>
      <vt:lpstr>Nimbus Sans Narrow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sergio gomez</cp:lastModifiedBy>
  <cp:revision>1</cp:revision>
  <dcterms:created xsi:type="dcterms:W3CDTF">2026-10-24T23:17:36Z</dcterms:created>
  <dcterms:modified xsi:type="dcterms:W3CDTF">2026-10-24T23:19:56Z</dcterms:modified>
</cp:coreProperties>
</file>